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6" roundtripDataSignature="AMtx7mis3+FnKJBeagXm138b0C2kfjvi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35ba080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35ba080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135ba080b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100000" ty="0" sy="100000"/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4.jpg"/><Relationship Id="rId5" Type="http://schemas.openxmlformats.org/officeDocument/2006/relationships/image" Target="../media/image7.png"/><Relationship Id="rId6" Type="http://schemas.openxmlformats.org/officeDocument/2006/relationships/image" Target="../media/image15.gif"/><Relationship Id="rId7" Type="http://schemas.openxmlformats.org/officeDocument/2006/relationships/image" Target="../media/image5.jp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5.jp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1.jp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5" Type="http://schemas.openxmlformats.org/officeDocument/2006/relationships/image" Target="../media/image2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7.jp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6.jpg"/><Relationship Id="rId5" Type="http://schemas.openxmlformats.org/officeDocument/2006/relationships/image" Target="../media/image39.jpg"/><Relationship Id="rId6" Type="http://schemas.openxmlformats.org/officeDocument/2006/relationships/image" Target="../media/image41.jpg"/><Relationship Id="rId7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gif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jp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jpg"/><Relationship Id="rId4" Type="http://schemas.openxmlformats.org/officeDocument/2006/relationships/image" Target="../media/image42.jpg"/><Relationship Id="rId5" Type="http://schemas.openxmlformats.org/officeDocument/2006/relationships/image" Target="../media/image46.jpg"/><Relationship Id="rId6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jpg"/><Relationship Id="rId4" Type="http://schemas.openxmlformats.org/officeDocument/2006/relationships/image" Target="../media/image38.jpg"/><Relationship Id="rId5" Type="http://schemas.openxmlformats.org/officeDocument/2006/relationships/image" Target="../media/image49.png"/><Relationship Id="rId6" Type="http://schemas.openxmlformats.org/officeDocument/2006/relationships/image" Target="../media/image40.jpg"/><Relationship Id="rId7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jpg"/><Relationship Id="rId4" Type="http://schemas.openxmlformats.org/officeDocument/2006/relationships/image" Target="../media/image52.jp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jp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jpg"/><Relationship Id="rId4" Type="http://schemas.openxmlformats.org/officeDocument/2006/relationships/image" Target="../media/image51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gif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gif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gif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jpg"/><Relationship Id="rId4" Type="http://schemas.openxmlformats.org/officeDocument/2006/relationships/image" Target="../media/image25.jpg"/><Relationship Id="rId5" Type="http://schemas.openxmlformats.org/officeDocument/2006/relationships/image" Target="../media/image51.png"/><Relationship Id="rId6" Type="http://schemas.openxmlformats.org/officeDocument/2006/relationships/image" Target="../media/image44.gif"/><Relationship Id="rId7" Type="http://schemas.openxmlformats.org/officeDocument/2006/relationships/image" Target="../media/image54.jp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Relationship Id="rId4" Type="http://schemas.openxmlformats.org/officeDocument/2006/relationships/image" Target="../media/image4.png"/><Relationship Id="rId5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9.jp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23.jpg"/><Relationship Id="rId5" Type="http://schemas.openxmlformats.org/officeDocument/2006/relationships/image" Target="../media/image18.jp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jpg"/><Relationship Id="rId6" Type="http://schemas.openxmlformats.org/officeDocument/2006/relationships/image" Target="../media/image27.jp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26.jpg"/><Relationship Id="rId5" Type="http://schemas.openxmlformats.org/officeDocument/2006/relationships/image" Target="../media/image30.jpg"/><Relationship Id="rId6" Type="http://schemas.openxmlformats.org/officeDocument/2006/relationships/image" Target="../media/image32.jp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pic>
        <p:nvPicPr>
          <p:cNvPr descr="C:\Users\Devashree\Desktop\Mechanical Animations\ball bearing 1.jpg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343150"/>
            <a:ext cx="3429000" cy="25861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hare sir\Desktop\A5cotterpin.jpg"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228601"/>
            <a:ext cx="4613744" cy="2600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Robotics Course\material for PPT\flanged-Coupling 2.png"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1" y="2800351"/>
            <a:ext cx="4038599" cy="2139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hare sir\Desktop\66539bde695c77d6a5c92273bd6b6871.gif" id="93" name="Google Shape;9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209550"/>
            <a:ext cx="3429000" cy="330653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 rot="-601618">
            <a:off x="1096724" y="1458135"/>
            <a:ext cx="7040456" cy="2000548"/>
          </a:xfrm>
          <a:prstGeom prst="rect">
            <a:avLst/>
          </a:prstGeom>
          <a:blipFill rotWithShape="1">
            <a:blip r:embed="rId7">
              <a:alphaModFix/>
            </a:blip>
            <a:tile algn="tl" flip="none" tx="0" sx="100000" ty="0" sy="100000"/>
          </a:blip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RME Lab – 1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Components – 2</a:t>
            </a:r>
            <a:endParaRPr b="1" i="0" sz="88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FY – DESH – VIT</a:t>
            </a:r>
            <a:endParaRPr b="0" i="0" sz="4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96" name="Google Shape;96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97" name="Google Shape;97;p1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98" name="Google Shape;98;p1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hare sir\Desktop\Cotter_Pin_(PSF).png" id="234" name="Google Shape;2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2038350"/>
            <a:ext cx="4114800" cy="246805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5486400" y="1123950"/>
            <a:ext cx="2743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Cotter Pin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762000" y="1143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hare sir\Desktop\A5cotterpin.jpg" id="237" name="Google Shape;23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628650"/>
            <a:ext cx="4613744" cy="260088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40" name="Google Shape;240;p10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41" name="Google Shape;241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42" name="Google Shape;242;p10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43" name="Google Shape;243;p10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"/>
          <p:cNvSpPr txBox="1"/>
          <p:nvPr/>
        </p:nvSpPr>
        <p:spPr>
          <a:xfrm>
            <a:off x="3886200" y="57150"/>
            <a:ext cx="2743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Cotter Joint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990600" y="114300"/>
            <a:ext cx="2590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hare sir\Desktop\Exploded view of cotter joint 2.png" id="250" name="Google Shape;2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776" y="571500"/>
            <a:ext cx="8185024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hare sir\Desktop\fig81socketandspigot.jpg" id="251" name="Google Shape;25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2914650"/>
            <a:ext cx="3581400" cy="203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54" name="Google Shape;254;p11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55" name="Google Shape;255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56" name="Google Shape;256;p11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57" name="Google Shape;257;p11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"/>
          <p:cNvSpPr txBox="1"/>
          <p:nvPr/>
        </p:nvSpPr>
        <p:spPr>
          <a:xfrm>
            <a:off x="3200400" y="57150"/>
            <a:ext cx="4343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Shaft – Key – Key way 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685800" y="1143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hare sir\Desktop\key-way repair 4 5.jpg" id="264" name="Google Shape;2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290" y="742950"/>
            <a:ext cx="4984406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67" name="Google Shape;267;p12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68" name="Google Shape;26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69" name="Google Shape;269;p12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70" name="Google Shape;270;p12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pic>
        <p:nvPicPr>
          <p:cNvPr descr="D:\H M Khare Data\Khare D\EED\EED Staff\HMK\Activities\AUTONOMY 2008\Autonomy 2011 onwards\AY 20202021 New Robotics Course\1 RMC 1920 Theory Lectures PPTs Videos  and Notes etc\Images For Lect 4 Mechanical Components\Shaft animation.gif" id="271" name="Google Shape;27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2" y="1809750"/>
            <a:ext cx="3428998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 txBox="1"/>
          <p:nvPr/>
        </p:nvSpPr>
        <p:spPr>
          <a:xfrm>
            <a:off x="2362200" y="457201"/>
            <a:ext cx="5257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Left and Right hand threads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hare sir\Desktop\Screw_thread_handedness.png" id="278" name="Google Shape;2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028700"/>
            <a:ext cx="3560456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hare sir\Desktop\Right-Hand-Left-Hand-Thread.jpg" id="279" name="Google Shape;27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14287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82" name="Google Shape;282;p13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83" name="Google Shape;283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84" name="Google Shape;284;p13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85" name="Google Shape;285;p13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 txBox="1"/>
          <p:nvPr/>
        </p:nvSpPr>
        <p:spPr>
          <a:xfrm>
            <a:off x="3200400" y="57150"/>
            <a:ext cx="5562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Identify these components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93" name="Google Shape;293;p14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94" name="Google Shape;294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95" name="Google Shape;295;p14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96" name="Google Shape;296;p14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297" name="Google Shape;297;p14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14"/>
          <p:cNvGrpSpPr/>
          <p:nvPr/>
        </p:nvGrpSpPr>
        <p:grpSpPr>
          <a:xfrm>
            <a:off x="838200" y="666750"/>
            <a:ext cx="8077200" cy="3505200"/>
            <a:chOff x="838200" y="666750"/>
            <a:chExt cx="8077200" cy="3505200"/>
          </a:xfrm>
        </p:grpSpPr>
        <p:pic>
          <p:nvPicPr>
            <p:cNvPr descr="D:\H M Khare Data\Khare D\EED\EED Staff\HMK\Activities\AUTONOMY 2008\Autonomy 2011 onwards\AY 20202021 New Robotics Course\1 RMC 1920 Theory Lectures PPTs Videos  and Notes etc\Images For Lect 4 Mechanical Components\Half threaded bolt.jpeg" id="299" name="Google Shape;299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19400" y="2671762"/>
              <a:ext cx="2667000" cy="1500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khare sir\Desktop\washer.jpg" id="300" name="Google Shape;300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14800" y="666750"/>
              <a:ext cx="4800600" cy="2530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:\H M Khare Data\Khare D\EED\EED Staff\HMK\Activities\AUTONOMY 2008\Autonomy 2011 onwards\AY 20202021 New Robotics Course\1 RMC 1920 Theory Lectures PPTs Videos  and Notes etc\Images For Lect 4 Mechanical Components\Grub screw 2.jpg" id="301" name="Google Shape;301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92052" y="755650"/>
              <a:ext cx="2646548" cy="143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:\H M Khare Data\Khare D\EED\EED Staff\HMK\Activities\AUTONOMY 2008\Autonomy 2011 onwards\AY 20202021 New Robotics Course\1 RMC 1920 Theory Lectures PPTs Videos  and Notes etc\Images For Lect 4 Mechanical Components\Left hand bolt.jpg" id="302" name="Google Shape;302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8200" y="2343150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14"/>
            <p:cNvSpPr txBox="1"/>
            <p:nvPr/>
          </p:nvSpPr>
          <p:spPr>
            <a:xfrm>
              <a:off x="8305800" y="895350"/>
              <a:ext cx="457200" cy="36933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endParaRPr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4"/>
            <p:cNvSpPr txBox="1"/>
            <p:nvPr/>
          </p:nvSpPr>
          <p:spPr>
            <a:xfrm>
              <a:off x="4876800" y="3269218"/>
              <a:ext cx="457200" cy="36933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4"/>
            <p:cNvSpPr txBox="1"/>
            <p:nvPr/>
          </p:nvSpPr>
          <p:spPr>
            <a:xfrm>
              <a:off x="3505200" y="1973818"/>
              <a:ext cx="457200" cy="36933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5 </a:t>
              </a:r>
              <a:endParaRPr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4"/>
            <p:cNvSpPr txBox="1"/>
            <p:nvPr/>
          </p:nvSpPr>
          <p:spPr>
            <a:xfrm>
              <a:off x="5029200" y="971550"/>
              <a:ext cx="457200" cy="36933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4 </a:t>
              </a:r>
              <a:endParaRPr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4"/>
            <p:cNvSpPr txBox="1"/>
            <p:nvPr/>
          </p:nvSpPr>
          <p:spPr>
            <a:xfrm>
              <a:off x="6629400" y="2952750"/>
              <a:ext cx="457200" cy="36933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3 </a:t>
              </a:r>
              <a:endParaRPr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4"/>
            <p:cNvSpPr txBox="1"/>
            <p:nvPr/>
          </p:nvSpPr>
          <p:spPr>
            <a:xfrm>
              <a:off x="8001000" y="2190750"/>
              <a:ext cx="457200" cy="36933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endParaRPr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2362200" y="3802618"/>
              <a:ext cx="457200" cy="36933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 txBox="1"/>
          <p:nvPr/>
        </p:nvSpPr>
        <p:spPr>
          <a:xfrm>
            <a:off x="5105400" y="666750"/>
            <a:ext cx="3733800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Working of a Cam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It converts Rotary Motion to Reciprocating Motion</a:t>
            </a:r>
            <a:endParaRPr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hare sir\Desktop\66539bde695c77d6a5c92273bd6b6871.gif" id="315" name="Google Shape;3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457201"/>
            <a:ext cx="4648200" cy="4482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318" name="Google Shape;318;p15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319" name="Google Shape;31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20" name="Google Shape;320;p15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321" name="Google Shape;321;p15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322" name="Google Shape;322;p15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/>
          <p:nvPr/>
        </p:nvSpPr>
        <p:spPr>
          <a:xfrm>
            <a:off x="1447800" y="571501"/>
            <a:ext cx="6248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Crank Shaft uses many Cams on it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hare sir\Desktop\crank shaft.jpg" id="328" name="Google Shape;3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903" y="1200150"/>
            <a:ext cx="6911297" cy="327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331" name="Google Shape;331;p16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332" name="Google Shape;33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33" name="Google Shape;333;p16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334" name="Google Shape;334;p16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335" name="Google Shape;335;p16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:\Robotics Course\Robotics Course - Topic wise Detaiils\Robotics Theory Lectures\For Lect 5 Electrical Elex\wire-rope-pulley-block 1.jpg" id="340" name="Google Shape;3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590550"/>
            <a:ext cx="2971800" cy="3028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Robotics Course\Robotics Course - Topic wise Detaiils\Robotics Theory Lectures\For Lect 5 Electrical Elex\Pulley 2.jpg" id="341" name="Google Shape;34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780" y="571500"/>
            <a:ext cx="446582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Robotics Course\Robotics Course - Topic wise Detaiils\Robotics Theory Lectures\For Lect 5 Electrical Elex\pulley 3.jpg" id="342" name="Google Shape;34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3475" y="2907507"/>
            <a:ext cx="2676525" cy="200739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7"/>
          <p:cNvSpPr txBox="1"/>
          <p:nvPr/>
        </p:nvSpPr>
        <p:spPr>
          <a:xfrm>
            <a:off x="3810000" y="2825175"/>
            <a:ext cx="1905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Pulleys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346" name="Google Shape;346;p17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347" name="Google Shape;347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48" name="Google Shape;348;p17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349" name="Google Shape;349;p17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350" name="Google Shape;350;p17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18"/>
          <p:cNvGrpSpPr/>
          <p:nvPr/>
        </p:nvGrpSpPr>
        <p:grpSpPr>
          <a:xfrm>
            <a:off x="838200" y="2495550"/>
            <a:ext cx="4924962" cy="2400300"/>
            <a:chOff x="533400" y="3429000"/>
            <a:chExt cx="5077362" cy="3429000"/>
          </a:xfrm>
        </p:grpSpPr>
        <p:pic>
          <p:nvPicPr>
            <p:cNvPr descr="H:\Robotics Course\Robotics Course - Topic wise Detaiils\Robotics Theory Lectures\For Lect 5 Electrical Elex\timing-belt-pulley.jpg" id="356" name="Google Shape;356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400" y="3429000"/>
              <a:ext cx="5077362" cy="342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18"/>
            <p:cNvSpPr txBox="1"/>
            <p:nvPr/>
          </p:nvSpPr>
          <p:spPr>
            <a:xfrm>
              <a:off x="533400" y="3429000"/>
              <a:ext cx="2362200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Timing   Belt</a:t>
              </a:r>
              <a:endParaRPr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18"/>
          <p:cNvGrpSpPr/>
          <p:nvPr/>
        </p:nvGrpSpPr>
        <p:grpSpPr>
          <a:xfrm>
            <a:off x="838200" y="457200"/>
            <a:ext cx="3962400" cy="1919288"/>
            <a:chOff x="609600" y="533400"/>
            <a:chExt cx="3962400" cy="2559050"/>
          </a:xfrm>
        </p:grpSpPr>
        <p:pic>
          <p:nvPicPr>
            <p:cNvPr descr="H:\Robotics Course\Robotics Course - Topic wise Detaiils\Robotics Theory Lectures\For Lect 5 Electrical Elex\Flat Belt0.jpg" id="359" name="Google Shape;359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9600" y="533400"/>
              <a:ext cx="3962400" cy="255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18"/>
            <p:cNvSpPr txBox="1"/>
            <p:nvPr/>
          </p:nvSpPr>
          <p:spPr>
            <a:xfrm>
              <a:off x="2743200" y="533400"/>
              <a:ext cx="1828800" cy="697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Flat  Belt</a:t>
              </a:r>
              <a:endParaRPr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18"/>
          <p:cNvGrpSpPr/>
          <p:nvPr/>
        </p:nvGrpSpPr>
        <p:grpSpPr>
          <a:xfrm>
            <a:off x="5562600" y="342900"/>
            <a:ext cx="3276600" cy="3771900"/>
            <a:chOff x="5715000" y="1828800"/>
            <a:chExt cx="3276600" cy="5029200"/>
          </a:xfrm>
        </p:grpSpPr>
        <p:pic>
          <p:nvPicPr>
            <p:cNvPr descr="H:\Robotics Course\Robotics Course - Topic wise Detaiils\Robotics Theory Lectures\For Lect 5 Electrical Elex\V-belt-pulley.png" id="362" name="Google Shape;362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00800" y="3799332"/>
              <a:ext cx="1828800" cy="3058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18"/>
            <p:cNvSpPr txBox="1"/>
            <p:nvPr/>
          </p:nvSpPr>
          <p:spPr>
            <a:xfrm>
              <a:off x="5715000" y="3429000"/>
              <a:ext cx="3276600" cy="6976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‘V’ Belt and Pulley</a:t>
              </a:r>
              <a:endParaRPr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:\Robotics Course\Robotics Course - Topic wise Detaiils\Robotics Theory Lectures\For Lect 5 Electrical Elex\V belt.jpg" id="364" name="Google Shape;364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95975" y="1828800"/>
              <a:ext cx="2867025" cy="160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367" name="Google Shape;367;p18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368" name="Google Shape;368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69" name="Google Shape;369;p18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370" name="Google Shape;370;p18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371" name="Google Shape;371;p18"/>
          <p:cNvSpPr txBox="1"/>
          <p:nvPr/>
        </p:nvSpPr>
        <p:spPr>
          <a:xfrm>
            <a:off x="762000" y="5715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:\Robotics Course\Robotics Course - Topic wise Detaiils\Robotics Theory Lectures\For Lect 5 Electrical Elex\chain and sprocket 2.jpg" id="376" name="Google Shape;3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400" y="634424"/>
            <a:ext cx="38608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Robotics Course\Robotics Course - Topic wise Detaiils\Robotics Theory Lectures\For Lect 5 Electrical Elex\sprocket.jpg" id="377" name="Google Shape;3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653474"/>
            <a:ext cx="31496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9"/>
          <p:cNvSpPr txBox="1"/>
          <p:nvPr/>
        </p:nvSpPr>
        <p:spPr>
          <a:xfrm>
            <a:off x="2667000" y="3510975"/>
            <a:ext cx="3886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Chain and Sprocket</a:t>
            </a:r>
            <a:endParaRPr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381" name="Google Shape;381;p19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382" name="Google Shape;382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383" name="Google Shape;383;p19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384" name="Google Shape;384;p19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385" name="Google Shape;385;p19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4038600" y="133350"/>
            <a:ext cx="3810000" cy="1200329"/>
          </a:xfrm>
          <a:prstGeom prst="rect">
            <a:avLst/>
          </a:prstGeom>
          <a:solidFill>
            <a:srgbClr val="D6E3B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is a shaft ?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is a bearing ?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Why Bearings are required ?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8382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685800" y="1428750"/>
            <a:ext cx="4419600" cy="1569660"/>
          </a:xfrm>
          <a:prstGeom prst="rect">
            <a:avLst/>
          </a:prstGeom>
          <a:solidFill>
            <a:srgbClr val="FFFF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Shafts are members which rotate and transmit power or motion.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Shafts are generally circular in cross section.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2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109" name="Google Shape;109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10" name="Google Shape;110;p2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pic>
        <p:nvPicPr>
          <p:cNvPr descr="D:\H M Khare Data\Khare D\EED\EED Staff\HMK\Activities\AUTONOMY 2008\Autonomy 2011 onwards\AY 20202021 New Robotics Course\1 RMC 1920 Theory Lectures PPTs Videos  and Notes etc\Images For Lect 4 Mechanical Components\Shaft with Bearing block.jpg" id="112" name="Google Shape;1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1220" y="1428750"/>
            <a:ext cx="3770380" cy="1981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2"/>
          <p:cNvSpPr txBox="1"/>
          <p:nvPr/>
        </p:nvSpPr>
        <p:spPr>
          <a:xfrm>
            <a:off x="685800" y="3124021"/>
            <a:ext cx="4419600" cy="156966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Shafts need a support from both sides for smooth rotation. Bearings provide support to the shaft.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5257800" y="2952750"/>
            <a:ext cx="914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Shaft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6400800" y="3486150"/>
            <a:ext cx="1219200" cy="40011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Bearings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2"/>
          <p:cNvCxnSpPr>
            <a:stCxn id="114" idx="0"/>
          </p:cNvCxnSpPr>
          <p:nvPr/>
        </p:nvCxnSpPr>
        <p:spPr>
          <a:xfrm flipH="1" rot="10800000">
            <a:off x="5715000" y="2038350"/>
            <a:ext cx="152400" cy="9144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17" name="Google Shape;117;p2"/>
          <p:cNvGrpSpPr/>
          <p:nvPr/>
        </p:nvGrpSpPr>
        <p:grpSpPr>
          <a:xfrm>
            <a:off x="6934200" y="2266950"/>
            <a:ext cx="685800" cy="1219994"/>
            <a:chOff x="6934200" y="2266950"/>
            <a:chExt cx="685800" cy="1219994"/>
          </a:xfrm>
        </p:grpSpPr>
        <p:cxnSp>
          <p:nvCxnSpPr>
            <p:cNvPr id="118" name="Google Shape;118;p2"/>
            <p:cNvCxnSpPr/>
            <p:nvPr/>
          </p:nvCxnSpPr>
          <p:spPr>
            <a:xfrm rot="-5400000">
              <a:off x="6628606" y="2952750"/>
              <a:ext cx="915194" cy="153194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2"/>
            <p:cNvCxnSpPr/>
            <p:nvPr/>
          </p:nvCxnSpPr>
          <p:spPr>
            <a:xfrm flipH="1" rot="10800000">
              <a:off x="7162800" y="2419350"/>
              <a:ext cx="457200" cy="1524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0" name="Google Shape;120;p2"/>
            <p:cNvCxnSpPr/>
            <p:nvPr/>
          </p:nvCxnSpPr>
          <p:spPr>
            <a:xfrm flipH="1" rot="5400000">
              <a:off x="6896100" y="2305050"/>
              <a:ext cx="304800" cy="2286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35ba080b2_0_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20"/>
          <p:cNvGrpSpPr/>
          <p:nvPr/>
        </p:nvGrpSpPr>
        <p:grpSpPr>
          <a:xfrm>
            <a:off x="762000" y="590550"/>
            <a:ext cx="5489346" cy="4139882"/>
            <a:chOff x="762000" y="590550"/>
            <a:chExt cx="5489346" cy="4139882"/>
          </a:xfrm>
        </p:grpSpPr>
        <p:pic>
          <p:nvPicPr>
            <p:cNvPr descr="H:\Robotics Course\Robotics Course - Topic wise Detaiils\Robotics Theory Lectures\For Lect 5 Electrical Elex\Roller_chain_parts.jpg" id="398" name="Google Shape;39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2000" y="590550"/>
              <a:ext cx="5489346" cy="41398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20"/>
            <p:cNvSpPr txBox="1"/>
            <p:nvPr/>
          </p:nvSpPr>
          <p:spPr>
            <a:xfrm>
              <a:off x="838200" y="2647950"/>
              <a:ext cx="1981200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Chain and spare parts</a:t>
              </a:r>
              <a:endPara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402" name="Google Shape;402;p20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03" name="Google Shape;40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04" name="Google Shape;404;p20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05" name="Google Shape;405;p20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406" name="Google Shape;406;p20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:\Robotics Course\material for PPT\coupling 1.jpg" id="411" name="Google Shape;4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275" y="514350"/>
            <a:ext cx="2600325" cy="2235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Robotics Course\material for PPT\flanged-Coupling 2.png" id="412" name="Google Shape;41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897" y="514350"/>
            <a:ext cx="4962303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1"/>
          <p:cNvSpPr txBox="1"/>
          <p:nvPr/>
        </p:nvSpPr>
        <p:spPr>
          <a:xfrm>
            <a:off x="2514600" y="3143251"/>
            <a:ext cx="441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Coupling – to couple two shafts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416" name="Google Shape;416;p21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17" name="Google Shape;417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18" name="Google Shape;418;p21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19" name="Google Shape;419;p21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420" name="Google Shape;420;p21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:\Robotics Course\Robotics Course - Topic wise Detaiils\Robotics Theory Lectures\For Lect 5 Electrical Elex\simple gripper.gif" id="425" name="Google Shape;4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967979"/>
            <a:ext cx="7620000" cy="320754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428" name="Google Shape;428;p22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29" name="Google Shape;429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30" name="Google Shape;430;p22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31" name="Google Shape;431;p22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432" name="Google Shape;432;p22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2"/>
          <p:cNvSpPr txBox="1"/>
          <p:nvPr/>
        </p:nvSpPr>
        <p:spPr>
          <a:xfrm>
            <a:off x="3581400" y="57150"/>
            <a:ext cx="3962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Gripper (End effecter)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SER\Downloads\gripper 4.gif" id="438" name="Google Shape;4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95350"/>
            <a:ext cx="77724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441" name="Google Shape;441;p23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42" name="Google Shape;442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43" name="Google Shape;443;p23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44" name="Google Shape;444;p23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445" name="Google Shape;445;p23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3"/>
          <p:cNvSpPr txBox="1"/>
          <p:nvPr/>
        </p:nvSpPr>
        <p:spPr>
          <a:xfrm>
            <a:off x="3581400" y="57150"/>
            <a:ext cx="3962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Gripper (End effecter)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SER\Downloads\gripper 6.gif" id="451" name="Google Shape;4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704850"/>
            <a:ext cx="73914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454" name="Google Shape;454;p24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55" name="Google Shape;45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56" name="Google Shape;456;p24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57" name="Google Shape;457;p24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sp>
        <p:nvSpPr>
          <p:cNvPr id="458" name="Google Shape;458;p24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3581400" y="57150"/>
            <a:ext cx="3962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Gripper (End effecter)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pic>
        <p:nvPicPr>
          <p:cNvPr descr="C:\Users\Devashree\Desktop\Mechanical Animations\ball bearing 1.jpg" id="466" name="Google Shape;4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343150"/>
            <a:ext cx="3429000" cy="25861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hare sir\Desktop\A5cotterpin.jpg" id="467" name="Google Shape;46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228601"/>
            <a:ext cx="4613744" cy="2600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Robotics Course\material for PPT\flanged-Coupling 2.png" id="468" name="Google Shape;46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1" y="2800351"/>
            <a:ext cx="4038599" cy="2139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hare sir\Desktop\66539bde695c77d6a5c92273bd6b6871.gif" id="469" name="Google Shape;46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209550"/>
            <a:ext cx="3429000" cy="3306537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5"/>
          <p:cNvSpPr txBox="1"/>
          <p:nvPr/>
        </p:nvSpPr>
        <p:spPr>
          <a:xfrm rot="-601618">
            <a:off x="1277786" y="703589"/>
            <a:ext cx="6858000" cy="3477875"/>
          </a:xfrm>
          <a:prstGeom prst="rect">
            <a:avLst/>
          </a:prstGeom>
          <a:blipFill rotWithShape="1">
            <a:blip r:embed="rId7">
              <a:alphaModFix/>
            </a:blip>
            <a:tile algn="tl" flip="none" tx="0" sx="100000" ty="0" sy="100000"/>
          </a:blip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Thanks 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Components – 2</a:t>
            </a:r>
            <a:endParaRPr b="1" sz="7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FY – DESH – VIT</a:t>
            </a:r>
            <a:endParaRPr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25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472" name="Google Shape;472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73" name="Google Shape;473;p25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474" name="Google Shape;474;p25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7620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pic>
        <p:nvPicPr>
          <p:cNvPr descr="D:\H M Khare Data\Khare D\EED\EED Staff\HMK\Activities\AUTONOMY 2008\Autonomy 2011 onwards\AY 20202021 New Robotics Course\1 RMC 1920 Theory Lectures PPTs Videos  and Notes etc\Images For Lect 4 Mechanical Components\Shaft animation.gif" id="128" name="Google Shape;1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90550"/>
            <a:ext cx="3886199" cy="259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3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130" name="Google Shape;130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31" name="Google Shape;131;p3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132" name="Google Shape;132;p3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pic>
        <p:nvPicPr>
          <p:cNvPr descr="D:\H M Khare Data\Khare D\EED\EED Staff\HMK\Activities\AUTONOMY 2008\Autonomy 2011 onwards\AY 20202021 New Robotics Course\1 RMC 1920 Theory Lectures PPTs Videos  and Notes etc\Images For Lect 4 Mechanical Components\large.gif" id="133" name="Google Shape;13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600" y="514350"/>
            <a:ext cx="4191000" cy="344746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/>
        </p:nvSpPr>
        <p:spPr>
          <a:xfrm>
            <a:off x="8001000" y="590550"/>
            <a:ext cx="914400" cy="40011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Shaft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6019800" y="3257550"/>
            <a:ext cx="1219200" cy="40011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Bearings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3"/>
          <p:cNvCxnSpPr/>
          <p:nvPr/>
        </p:nvCxnSpPr>
        <p:spPr>
          <a:xfrm rot="5400000">
            <a:off x="7705725" y="904875"/>
            <a:ext cx="819150" cy="838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37" name="Google Shape;137;p3"/>
          <p:cNvGrpSpPr/>
          <p:nvPr/>
        </p:nvGrpSpPr>
        <p:grpSpPr>
          <a:xfrm rot="1353752">
            <a:off x="6773136" y="2108956"/>
            <a:ext cx="1112998" cy="1368439"/>
            <a:chOff x="6934200" y="2266950"/>
            <a:chExt cx="685800" cy="1219994"/>
          </a:xfrm>
        </p:grpSpPr>
        <p:cxnSp>
          <p:nvCxnSpPr>
            <p:cNvPr id="138" name="Google Shape;138;p3"/>
            <p:cNvCxnSpPr/>
            <p:nvPr/>
          </p:nvCxnSpPr>
          <p:spPr>
            <a:xfrm rot="-5400000">
              <a:off x="6628606" y="2952750"/>
              <a:ext cx="915194" cy="153194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3"/>
            <p:cNvCxnSpPr/>
            <p:nvPr/>
          </p:nvCxnSpPr>
          <p:spPr>
            <a:xfrm flipH="1" rot="10800000">
              <a:off x="7162800" y="2419350"/>
              <a:ext cx="457200" cy="1524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0" name="Google Shape;140;p3"/>
            <p:cNvCxnSpPr/>
            <p:nvPr/>
          </p:nvCxnSpPr>
          <p:spPr>
            <a:xfrm flipH="1" rot="5400000">
              <a:off x="6896100" y="2305050"/>
              <a:ext cx="304800" cy="2286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/>
          <p:nvPr/>
        </p:nvSpPr>
        <p:spPr>
          <a:xfrm>
            <a:off x="609600" y="514350"/>
            <a:ext cx="8153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1) Simple Bush Bearing and 	2) Simple Bush Bearing with a cut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Devashree\Desktop\Mechanical Animations\bush bearing 1.jpg" id="146" name="Google Shape;14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57300"/>
            <a:ext cx="30480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vashree\Desktop\Mechanical Animations\bush bearing with cut.jpg" id="147" name="Google Shape;14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2721" y="1257300"/>
            <a:ext cx="2975479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 txBox="1"/>
          <p:nvPr/>
        </p:nvSpPr>
        <p:spPr>
          <a:xfrm>
            <a:off x="762000" y="1143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151" name="Google Shape;151;p4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152" name="Google Shape;152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53" name="Google Shape;153;p4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154" name="Google Shape;154;p4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/>
          <p:nvPr/>
        </p:nvSpPr>
        <p:spPr>
          <a:xfrm>
            <a:off x="762000" y="514350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1) Single Ball Bearing and 	      2) Double Ball Bearing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163" name="Google Shape;163;p5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164" name="Google Shape;164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65" name="Google Shape;165;p5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  <p:pic>
        <p:nvPicPr>
          <p:cNvPr descr="D:\H M Khare Data\Khare D\EED\EED Staff\HMK\Activities\AUTONOMY 2008\Autonomy 2011 onwards\AY 20202021 New Robotics Course\1 RMC 1920 Theory Lectures PPTs Videos  and Notes etc\Images For Lect 4 Mechanical Components\Ball bearing double.jpg" id="167" name="Google Shape;1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0086" y="1047750"/>
            <a:ext cx="384849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H M Khare Data\Khare D\EED\EED Staff\HMK\Activities\AUTONOMY 2008\Autonomy 2011 onwards\AY 20202021 New Robotics Course\1 RMC 1920 Theory Lectures PPTs Videos  and Notes etc\Images For Lect 4 Mechanical Components\Ball bearing 2.jpg" id="168" name="Google Shape;16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199" y="1047750"/>
            <a:ext cx="3943209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>
            <a:off x="457200" y="514350"/>
            <a:ext cx="8153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1) Taper Roller Bearing and 	2) Double Taper Roller Bearing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Devashree\Desktop\Mechanical Animations\Double roller bearing.jpg" id="174" name="Google Shape;17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32" y="1146572"/>
            <a:ext cx="3370168" cy="30253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vashree\Desktop\Mechanical Animations\Taper roller bearing 1.jpg" id="175" name="Google Shape;17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599" y="1162050"/>
            <a:ext cx="3455247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 txBox="1"/>
          <p:nvPr/>
        </p:nvSpPr>
        <p:spPr>
          <a:xfrm>
            <a:off x="762000" y="1143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179" name="Google Shape;179;p6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180" name="Google Shape;180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81" name="Google Shape;181;p6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182" name="Google Shape;182;p6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/>
        </p:nvSpPr>
        <p:spPr>
          <a:xfrm>
            <a:off x="685800" y="3714750"/>
            <a:ext cx="4953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Bearing Block holds the bearing and supports the shaft. 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609600" y="57150"/>
            <a:ext cx="3124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pic>
        <p:nvPicPr>
          <p:cNvPr descr="D:\Harshavardhan\datafolder\hmksave\hmk vit\VIT 2018-20\AY 20202021 New Robotics Course\RMC 1920 Theory Lectures PPTs Videos  and Notes etc\Images For Lect 4 Mechanical Components\Bearing block.jpg" id="191" name="Google Shape;1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438150"/>
            <a:ext cx="5105400" cy="3286125"/>
          </a:xfrm>
          <a:prstGeom prst="rect">
            <a:avLst/>
          </a:prstGeom>
          <a:noFill/>
          <a:ln cap="flat" cmpd="sng" w="158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Devashree\Desktop\Mechanical Animations\Bearing Block.jpg" id="192" name="Google Shape;19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4633" y="438150"/>
            <a:ext cx="2904566" cy="1885950"/>
          </a:xfrm>
          <a:prstGeom prst="rect">
            <a:avLst/>
          </a:prstGeom>
          <a:noFill/>
          <a:ln cap="flat" cmpd="sng" w="158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:\Harshavardhan\datafolder\hmksave\hmk vit\VIT 2018-20\AY 20202021 New Robotics Course\RMC 1920 Theory Lectures PPTs Videos  and Notes etc\Images For Lect 4 Mechanical Components\Bearing block 2.jpg" id="193" name="Google Shape;19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4988" y="2495550"/>
            <a:ext cx="3224212" cy="1452931"/>
          </a:xfrm>
          <a:prstGeom prst="rect">
            <a:avLst/>
          </a:prstGeom>
          <a:noFill/>
          <a:ln cap="flat" cmpd="sng" w="158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94" name="Google Shape;194;p7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195" name="Google Shape;195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96" name="Google Shape;196;p7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197" name="Google Shape;197;p7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/>
          <p:nvPr/>
        </p:nvSpPr>
        <p:spPr>
          <a:xfrm>
            <a:off x="533400" y="428625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Different Chassis – the metal frame on which a Car is built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Devashree\Desktop\Mechanical Animations\chassis 2.png" id="203" name="Google Shape;2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970617"/>
            <a:ext cx="3581400" cy="1867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vashree\Desktop\Mechanical Animations\chassis 3.png" id="204" name="Google Shape;20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242" y="3066501"/>
            <a:ext cx="3632080" cy="1857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vashree\Desktop\Mechanical Animations\chassis 1.jpg" id="205" name="Google Shape;20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9193" y="953598"/>
            <a:ext cx="3679007" cy="18848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vashree\Desktop\Mechanical Animations\Car Chassis 4.jpg" id="206" name="Google Shape;20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6800" y="3064851"/>
            <a:ext cx="3581400" cy="1830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/>
          <p:nvPr/>
        </p:nvSpPr>
        <p:spPr>
          <a:xfrm>
            <a:off x="762000" y="114300"/>
            <a:ext cx="2590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10" name="Google Shape;210;p8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11" name="Google Shape;211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12" name="Google Shape;212;p8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13" name="Google Shape;213;p8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/>
          <p:nvPr/>
        </p:nvSpPr>
        <p:spPr>
          <a:xfrm>
            <a:off x="2438400" y="133350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Different  Chassis  for  Mobile  Robots 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Devashree\Desktop\Mechanical Animations\Robot chassis 3.jpg" id="219" name="Google Shape;2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895350"/>
            <a:ext cx="25146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vashree\Desktop\Mechanical Animations\Robot chassis 1.jpg" id="220" name="Google Shape;2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2952622"/>
            <a:ext cx="3124200" cy="1733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vashree\Desktop\Mechanical Animations\Robot chassis 2.jpg" id="221" name="Google Shape;22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400" y="895350"/>
            <a:ext cx="306493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vashree\Desktop\Mechanical Animations\Robot chassis 4.jpg" id="222" name="Google Shape;22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2999" y="2876550"/>
            <a:ext cx="2514601" cy="183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9"/>
          <p:cNvSpPr txBox="1"/>
          <p:nvPr/>
        </p:nvSpPr>
        <p:spPr>
          <a:xfrm>
            <a:off x="152400" y="114300"/>
            <a:ext cx="2590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Mechanical   Components</a:t>
            </a:r>
            <a:endParaRPr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HMK</a:t>
            </a:r>
            <a:endParaRPr/>
          </a:p>
        </p:txBody>
      </p:sp>
      <p:grpSp>
        <p:nvGrpSpPr>
          <p:cNvPr id="226" name="Google Shape;226;p9"/>
          <p:cNvGrpSpPr/>
          <p:nvPr/>
        </p:nvGrpSpPr>
        <p:grpSpPr>
          <a:xfrm>
            <a:off x="76062" y="95465"/>
            <a:ext cx="533538" cy="4914684"/>
            <a:chOff x="14471" y="-684038"/>
            <a:chExt cx="598834" cy="6435702"/>
          </a:xfrm>
        </p:grpSpPr>
        <p:pic>
          <p:nvPicPr>
            <p:cNvPr id="227" name="Google Shape;227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625" y="-684038"/>
              <a:ext cx="598680" cy="89080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28" name="Google Shape;228;p9"/>
            <p:cNvSpPr txBox="1"/>
            <p:nvPr/>
          </p:nvSpPr>
          <p:spPr>
            <a:xfrm rot="-5401349">
              <a:off x="-2592937" y="2797640"/>
              <a:ext cx="5562442" cy="345443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Vishwakarma  Institute  of  Technology</a:t>
              </a:r>
              <a:endParaRPr/>
            </a:p>
          </p:txBody>
        </p:sp>
        <p:sp>
          <p:nvSpPr>
            <p:cNvPr id="229" name="Google Shape;229;p9"/>
            <p:cNvSpPr txBox="1"/>
            <p:nvPr/>
          </p:nvSpPr>
          <p:spPr>
            <a:xfrm rot="-5400000">
              <a:off x="-2314811" y="2823549"/>
              <a:ext cx="5562604" cy="293627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FY - Department of Engineering, Sciences and Humanities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Devashree</dc:creator>
</cp:coreProperties>
</file>